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260" r:id="rId4"/>
    <p:sldId id="263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5A5"/>
    <a:srgbClr val="00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9532" autoAdjust="0"/>
  </p:normalViewPr>
  <p:slideViewPr>
    <p:cSldViewPr showGuides="1">
      <p:cViewPr>
        <p:scale>
          <a:sx n="75" d="100"/>
          <a:sy n="75" d="100"/>
        </p:scale>
        <p:origin x="-2168" y="-2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9723E-B344-1346-A037-D3CCC166250C}" type="datetimeFigureOut">
              <a:rPr lang="en-US" smtClean="0"/>
              <a:t>03/07/19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68B7A6-A3E0-EF4C-A711-1B96DF3FE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Product Breakdown Structure (PBS) is a logical breakdown of all the components or sub-products that your project’s finished product consists of. These are not activities, but products which can be described, quality tested and delivered.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above example relates to a website project, where the final website is the end product. To create your own PBS, delete the text in the boxes and customize to your project.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For more information, check out </a:t>
            </a:r>
            <a:r>
              <a:rPr lang="en-US" b="1" baseline="0" dirty="0" err="1" smtClean="0"/>
              <a:t>www.susannemadsen.com</a:t>
            </a:r>
            <a:r>
              <a:rPr lang="en-US" b="1" baseline="0" dirty="0" smtClean="0"/>
              <a:t> and “The Project Management Coaching Workbook” on Amazon.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B7A6-A3E0-EF4C-A711-1B96DF3FEA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05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Product Flow Diagram is a logical sequencing of the elements or sub-products of your PBS. It takes into consideration dependencies between the sub-products you have identified and provides the flow between them, i.e. which products need to be produced first, second and last.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68B7A6-A3E0-EF4C-A711-1B96DF3FEAD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15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4784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769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64391-F80B-3049-B82A-3BA6014A559A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5148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8E7E49-610F-7741-BAAA-E0687A4AC3CB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33489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773DD-6CA1-C84F-B2EE-169B33331BB3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55354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3752" y="1982792"/>
            <a:ext cx="3792538" cy="3640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8688" y="1982792"/>
            <a:ext cx="3792537" cy="36401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35C9BB-4EDA-0A45-BAB5-6A9C72E52785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0139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B2702-78A3-654A-9D51-7604A44D669E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28926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D98FD-FC14-FC47-9CE7-788284627125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998571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ABA3F-64A6-D24A-AFA3-B302789DD623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3556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2E1E2-D684-6840-864A-7F5F49CDEF09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7200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57546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B3C91-823A-DE45-BB04-D3F20CCCDC77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7186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9039E-BF91-8143-9070-10D10FB549C5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0895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7652" y="484192"/>
            <a:ext cx="1933575" cy="513873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2165" y="484192"/>
            <a:ext cx="5653087" cy="513873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1389E-AF3C-684A-BFC9-9AD2888A75A4}" type="slidenum">
              <a:rPr lang="en-ZA">
                <a:solidFill>
                  <a:srgbClr val="003366"/>
                </a:solidFill>
                <a:cs typeface="Arial"/>
              </a:rPr>
              <a:pPr>
                <a:defRPr/>
              </a:pPr>
              <a:t>‹#›</a:t>
            </a:fld>
            <a:endParaRPr lang="en-ZA">
              <a:solidFill>
                <a:srgbClr val="003366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01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600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424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669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16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677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454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AB9E3-1D5B-455F-8F1D-9E93B5FDF1F7}" type="datetimeFigureOut">
              <a:rPr lang="en-GB" smtClean="0"/>
              <a:t>03/07/19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E2764-9D02-48C7-A493-766C72B30F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22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92163" y="484188"/>
            <a:ext cx="6264275" cy="66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3752" y="1982792"/>
            <a:ext cx="7737475" cy="3640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ZA"/>
              <a:t>Click to edit Master text styles</a:t>
            </a:r>
          </a:p>
          <a:p>
            <a:pPr lvl="1"/>
            <a:r>
              <a:rPr lang="en-ZA"/>
              <a:t>Second level</a:t>
            </a:r>
          </a:p>
          <a:p>
            <a:pPr lvl="2"/>
            <a:r>
              <a:rPr lang="en-ZA"/>
              <a:t>Third level</a:t>
            </a:r>
          </a:p>
          <a:p>
            <a:pPr lvl="3"/>
            <a:r>
              <a:rPr lang="en-ZA"/>
              <a:t>Fourth level</a:t>
            </a:r>
          </a:p>
          <a:p>
            <a:pPr lvl="4"/>
            <a:r>
              <a:rPr lang="en-ZA"/>
              <a:t>Fifth level</a:t>
            </a:r>
          </a:p>
        </p:txBody>
      </p:sp>
      <p:sp>
        <p:nvSpPr>
          <p:cNvPr id="48455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43927" y="857250"/>
            <a:ext cx="207963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tx2"/>
                </a:solidFill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4F3BFA-8C83-5545-892E-EB72F292A447}" type="slidenum">
              <a:rPr lang="en-ZA">
                <a:solidFill>
                  <a:srgbClr val="003366"/>
                </a:solidFill>
                <a:latin typeface="Arial" charset="0"/>
                <a:ea typeface="ＭＳ Ｐゴシック" charset="0"/>
                <a:cs typeface="Arial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ZA">
              <a:solidFill>
                <a:srgbClr val="003366"/>
              </a:solidFill>
              <a:latin typeface="Arial" charset="0"/>
              <a:ea typeface="ＭＳ Ｐゴシック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0478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0" fontAlgn="base" hangingPunct="0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lnSpc>
          <a:spcPct val="120000"/>
        </a:lnSpc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66700" indent="-2667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  <a:ea typeface="+mn-ea"/>
          <a:cs typeface="+mn-cs"/>
        </a:defRPr>
      </a:lvl1pPr>
      <a:lvl2pPr marL="714375" indent="-2667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1000">
          <a:solidFill>
            <a:schemeClr val="tx2"/>
          </a:solidFill>
          <a:latin typeface="+mn-lt"/>
          <a:ea typeface="Arial" charset="0"/>
          <a:cs typeface="+mn-cs"/>
        </a:defRPr>
      </a:lvl2pPr>
      <a:lvl3pPr marL="1166813" indent="-27305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900">
          <a:solidFill>
            <a:schemeClr val="tx2"/>
          </a:solidFill>
          <a:latin typeface="+mn-lt"/>
          <a:ea typeface="Arial" charset="0"/>
          <a:cs typeface="+mn-cs"/>
        </a:defRPr>
      </a:lvl3pPr>
      <a:lvl4pPr marL="1612900" indent="-2667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4pPr>
      <a:lvl5pPr marL="1974850" indent="-1778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5pPr>
      <a:lvl6pPr marL="2432050" indent="-177800" algn="l" rtl="0" fontAlgn="base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6pPr>
      <a:lvl7pPr marL="2889250" indent="-177800" algn="l" rtl="0" fontAlgn="base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7pPr>
      <a:lvl8pPr marL="3346450" indent="-177800" algn="l" rtl="0" fontAlgn="base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8pPr>
      <a:lvl9pPr marL="3803650" indent="-177800" algn="l" rtl="0" fontAlgn="base">
        <a:lnSpc>
          <a:spcPct val="110000"/>
        </a:lnSpc>
        <a:spcBef>
          <a:spcPct val="40000"/>
        </a:spcBef>
        <a:spcAft>
          <a:spcPct val="0"/>
        </a:spcAft>
        <a:buChar char="•"/>
        <a:defRPr sz="800">
          <a:solidFill>
            <a:schemeClr val="tx2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sannemadsen.com/" TargetMode="Externa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Elbow Connector 44"/>
          <p:cNvCxnSpPr>
            <a:stCxn id="47" idx="1"/>
            <a:endCxn id="77" idx="1"/>
          </p:cNvCxnSpPr>
          <p:nvPr/>
        </p:nvCxnSpPr>
        <p:spPr>
          <a:xfrm rot="10800000" flipH="1" flipV="1">
            <a:off x="2555777" y="1736813"/>
            <a:ext cx="144025" cy="360040"/>
          </a:xfrm>
          <a:prstGeom prst="bentConnector3">
            <a:avLst>
              <a:gd name="adj1" fmla="val -7308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48" idx="1"/>
            <a:endCxn id="55" idx="1"/>
          </p:cNvCxnSpPr>
          <p:nvPr/>
        </p:nvCxnSpPr>
        <p:spPr>
          <a:xfrm rot="10800000" flipH="1" flipV="1">
            <a:off x="7020283" y="1736813"/>
            <a:ext cx="144016" cy="360040"/>
          </a:xfrm>
          <a:prstGeom prst="bentConnector3">
            <a:avLst>
              <a:gd name="adj1" fmla="val -4782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2555778" y="1628800"/>
            <a:ext cx="1584167" cy="216026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Content</a:t>
            </a:r>
            <a:endParaRPr lang="en-GB" sz="8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7020283" y="1628800"/>
            <a:ext cx="1584167" cy="216026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Launch</a:t>
            </a:r>
          </a:p>
        </p:txBody>
      </p:sp>
      <p:sp>
        <p:nvSpPr>
          <p:cNvPr id="49" name="Rectangle 48"/>
          <p:cNvSpPr/>
          <p:nvPr/>
        </p:nvSpPr>
        <p:spPr>
          <a:xfrm>
            <a:off x="4788017" y="1628800"/>
            <a:ext cx="1584167" cy="216026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Design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7164299" y="198884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Electronic Newsletter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3338489" y="836716"/>
            <a:ext cx="2169615" cy="252927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Finished  Website</a:t>
            </a:r>
            <a:endParaRPr lang="en-GB" sz="1000" dirty="0"/>
          </a:p>
        </p:txBody>
      </p:sp>
      <p:cxnSp>
        <p:nvCxnSpPr>
          <p:cNvPr id="57" name="Elbow Connector 56"/>
          <p:cNvCxnSpPr>
            <a:stCxn id="56" idx="2"/>
            <a:endCxn id="58" idx="0"/>
          </p:cNvCxnSpPr>
          <p:nvPr/>
        </p:nvCxnSpPr>
        <p:spPr>
          <a:xfrm rot="5400000">
            <a:off x="2499874" y="-294622"/>
            <a:ext cx="539162" cy="3307685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323530" y="1628801"/>
            <a:ext cx="1584167" cy="216026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Hosting	</a:t>
            </a:r>
            <a:endParaRPr lang="en-GB" sz="800" dirty="0" smtClean="0"/>
          </a:p>
        </p:txBody>
      </p:sp>
      <p:cxnSp>
        <p:nvCxnSpPr>
          <p:cNvPr id="59" name="Elbow Connector 58"/>
          <p:cNvCxnSpPr>
            <a:stCxn id="56" idx="2"/>
            <a:endCxn id="48" idx="0"/>
          </p:cNvCxnSpPr>
          <p:nvPr/>
        </p:nvCxnSpPr>
        <p:spPr>
          <a:xfrm rot="16200000" flipH="1">
            <a:off x="5848253" y="-335315"/>
            <a:ext cx="539161" cy="338906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56" idx="2"/>
            <a:endCxn id="47" idx="0"/>
          </p:cNvCxnSpPr>
          <p:nvPr/>
        </p:nvCxnSpPr>
        <p:spPr>
          <a:xfrm rot="5400000">
            <a:off x="3616001" y="821505"/>
            <a:ext cx="539161" cy="10754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Elbow Connector 60"/>
          <p:cNvCxnSpPr>
            <a:stCxn id="56" idx="2"/>
            <a:endCxn id="49" idx="0"/>
          </p:cNvCxnSpPr>
          <p:nvPr/>
        </p:nvCxnSpPr>
        <p:spPr>
          <a:xfrm rot="16200000" flipH="1">
            <a:off x="4732120" y="780818"/>
            <a:ext cx="539161" cy="115680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stCxn id="48" idx="1"/>
            <a:endCxn id="110" idx="1"/>
          </p:cNvCxnSpPr>
          <p:nvPr/>
        </p:nvCxnSpPr>
        <p:spPr>
          <a:xfrm rot="10800000" flipH="1" flipV="1">
            <a:off x="7020283" y="1736813"/>
            <a:ext cx="144016" cy="720080"/>
          </a:xfrm>
          <a:prstGeom prst="bentConnector3">
            <a:avLst>
              <a:gd name="adj1" fmla="val -47031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2699803" y="198884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Home page</a:t>
            </a:r>
            <a:endParaRPr lang="en-GB" sz="800" dirty="0" smtClean="0"/>
          </a:p>
        </p:txBody>
      </p:sp>
      <p:cxnSp>
        <p:nvCxnSpPr>
          <p:cNvPr id="78" name="Elbow Connector 77"/>
          <p:cNvCxnSpPr>
            <a:stCxn id="47" idx="1"/>
            <a:endCxn id="85" idx="1"/>
          </p:cNvCxnSpPr>
          <p:nvPr/>
        </p:nvCxnSpPr>
        <p:spPr>
          <a:xfrm rot="10800000" flipH="1" flipV="1">
            <a:off x="2555777" y="1736813"/>
            <a:ext cx="144025" cy="720080"/>
          </a:xfrm>
          <a:prstGeom prst="bentConnector3">
            <a:avLst>
              <a:gd name="adj1" fmla="val -7529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2843808" y="2712625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Company history</a:t>
            </a:r>
            <a:endParaRPr lang="en-GB" sz="800" dirty="0"/>
          </a:p>
        </p:txBody>
      </p:sp>
      <p:sp>
        <p:nvSpPr>
          <p:cNvPr id="81" name="Rectangle 80"/>
          <p:cNvSpPr/>
          <p:nvPr/>
        </p:nvSpPr>
        <p:spPr>
          <a:xfrm>
            <a:off x="2843808" y="2928649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Board of directors</a:t>
            </a:r>
            <a:endParaRPr lang="en-GB" sz="800" dirty="0"/>
          </a:p>
        </p:txBody>
      </p:sp>
      <p:sp>
        <p:nvSpPr>
          <p:cNvPr id="82" name="Rectangle 81"/>
          <p:cNvSpPr/>
          <p:nvPr/>
        </p:nvSpPr>
        <p:spPr>
          <a:xfrm>
            <a:off x="2843808" y="3144673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Values</a:t>
            </a:r>
            <a:endParaRPr lang="en-GB" sz="800" dirty="0"/>
          </a:p>
        </p:txBody>
      </p:sp>
      <p:cxnSp>
        <p:nvCxnSpPr>
          <p:cNvPr id="83" name="Elbow Connector 82"/>
          <p:cNvCxnSpPr/>
          <p:nvPr/>
        </p:nvCxnSpPr>
        <p:spPr>
          <a:xfrm rot="16200000" flipH="1">
            <a:off x="2627784" y="256861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4" name="Elbow Connector 83"/>
          <p:cNvCxnSpPr/>
          <p:nvPr/>
        </p:nvCxnSpPr>
        <p:spPr>
          <a:xfrm rot="16200000" flipH="1">
            <a:off x="2627784" y="2784635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2699803" y="234888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About us</a:t>
            </a:r>
            <a:endParaRPr lang="en-GB" sz="800" dirty="0" smtClean="0"/>
          </a:p>
        </p:txBody>
      </p:sp>
      <p:cxnSp>
        <p:nvCxnSpPr>
          <p:cNvPr id="86" name="Elbow Connector 85"/>
          <p:cNvCxnSpPr>
            <a:stCxn id="47" idx="1"/>
            <a:endCxn id="120" idx="1"/>
          </p:cNvCxnSpPr>
          <p:nvPr/>
        </p:nvCxnSpPr>
        <p:spPr>
          <a:xfrm rot="10800000" flipH="1" flipV="1">
            <a:off x="2555778" y="1736816"/>
            <a:ext cx="144016" cy="1803905"/>
          </a:xfrm>
          <a:prstGeom prst="bentConnector3">
            <a:avLst>
              <a:gd name="adj1" fmla="val -75296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7" name="Elbow Connector 86"/>
          <p:cNvCxnSpPr/>
          <p:nvPr/>
        </p:nvCxnSpPr>
        <p:spPr>
          <a:xfrm rot="16200000" flipH="1">
            <a:off x="2627784" y="3000659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7308306" y="2708920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06" name="Rectangle 105"/>
          <p:cNvSpPr/>
          <p:nvPr/>
        </p:nvSpPr>
        <p:spPr>
          <a:xfrm>
            <a:off x="7308306" y="2924944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cxnSp>
        <p:nvCxnSpPr>
          <p:cNvPr id="108" name="Elbow Connector 107"/>
          <p:cNvCxnSpPr/>
          <p:nvPr/>
        </p:nvCxnSpPr>
        <p:spPr>
          <a:xfrm rot="16200000" flipH="1">
            <a:off x="7092280" y="2564906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09" name="Elbow Connector 108"/>
          <p:cNvCxnSpPr/>
          <p:nvPr/>
        </p:nvCxnSpPr>
        <p:spPr>
          <a:xfrm rot="16200000" flipH="1">
            <a:off x="7092280" y="2780930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7164299" y="234888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Client communication</a:t>
            </a:r>
          </a:p>
        </p:txBody>
      </p:sp>
      <p:cxnSp>
        <p:nvCxnSpPr>
          <p:cNvPr id="112" name="Elbow Connector 111"/>
          <p:cNvCxnSpPr/>
          <p:nvPr/>
        </p:nvCxnSpPr>
        <p:spPr>
          <a:xfrm rot="16200000" flipH="1">
            <a:off x="7092280" y="2996954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5" name="Rectangle 114"/>
          <p:cNvSpPr/>
          <p:nvPr/>
        </p:nvSpPr>
        <p:spPr>
          <a:xfrm>
            <a:off x="2843799" y="3792745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1</a:t>
            </a:r>
            <a:endParaRPr lang="en-GB" sz="800" dirty="0"/>
          </a:p>
        </p:txBody>
      </p:sp>
      <p:sp>
        <p:nvSpPr>
          <p:cNvPr id="116" name="Rectangle 115"/>
          <p:cNvSpPr/>
          <p:nvPr/>
        </p:nvSpPr>
        <p:spPr>
          <a:xfrm>
            <a:off x="2843799" y="4008769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2</a:t>
            </a:r>
            <a:endParaRPr lang="en-GB" sz="800" dirty="0"/>
          </a:p>
        </p:txBody>
      </p:sp>
      <p:sp>
        <p:nvSpPr>
          <p:cNvPr id="117" name="Rectangle 116"/>
          <p:cNvSpPr/>
          <p:nvPr/>
        </p:nvSpPr>
        <p:spPr>
          <a:xfrm>
            <a:off x="2843799" y="4224793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3</a:t>
            </a:r>
            <a:endParaRPr lang="en-GB" sz="800" dirty="0"/>
          </a:p>
        </p:txBody>
      </p:sp>
      <p:cxnSp>
        <p:nvCxnSpPr>
          <p:cNvPr id="118" name="Elbow Connector 117"/>
          <p:cNvCxnSpPr/>
          <p:nvPr/>
        </p:nvCxnSpPr>
        <p:spPr>
          <a:xfrm rot="16200000" flipH="1">
            <a:off x="2627775" y="364873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9" name="Elbow Connector 118"/>
          <p:cNvCxnSpPr/>
          <p:nvPr/>
        </p:nvCxnSpPr>
        <p:spPr>
          <a:xfrm rot="16200000" flipH="1">
            <a:off x="2627775" y="3864755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2699794" y="3432705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Products</a:t>
            </a:r>
          </a:p>
        </p:txBody>
      </p:sp>
      <p:cxnSp>
        <p:nvCxnSpPr>
          <p:cNvPr id="121" name="Elbow Connector 120"/>
          <p:cNvCxnSpPr/>
          <p:nvPr/>
        </p:nvCxnSpPr>
        <p:spPr>
          <a:xfrm rot="16200000" flipH="1">
            <a:off x="2627775" y="4080779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4" name="Rectangle 123"/>
          <p:cNvSpPr/>
          <p:nvPr/>
        </p:nvSpPr>
        <p:spPr>
          <a:xfrm>
            <a:off x="5076058" y="2345175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Colour-scheme</a:t>
            </a:r>
            <a:endParaRPr lang="en-GB" sz="800" dirty="0"/>
          </a:p>
        </p:txBody>
      </p:sp>
      <p:sp>
        <p:nvSpPr>
          <p:cNvPr id="125" name="Rectangle 124"/>
          <p:cNvSpPr/>
          <p:nvPr/>
        </p:nvSpPr>
        <p:spPr>
          <a:xfrm>
            <a:off x="5076058" y="2561199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Header</a:t>
            </a:r>
            <a:endParaRPr lang="en-GB" sz="800" dirty="0"/>
          </a:p>
        </p:txBody>
      </p:sp>
      <p:sp>
        <p:nvSpPr>
          <p:cNvPr id="126" name="Rectangle 125"/>
          <p:cNvSpPr/>
          <p:nvPr/>
        </p:nvSpPr>
        <p:spPr>
          <a:xfrm>
            <a:off x="5076058" y="2780928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Footer</a:t>
            </a:r>
            <a:endParaRPr lang="en-GB" sz="800" dirty="0"/>
          </a:p>
        </p:txBody>
      </p:sp>
      <p:cxnSp>
        <p:nvCxnSpPr>
          <p:cNvPr id="127" name="Elbow Connector 126"/>
          <p:cNvCxnSpPr/>
          <p:nvPr/>
        </p:nvCxnSpPr>
        <p:spPr>
          <a:xfrm rot="16200000" flipH="1">
            <a:off x="4860032" y="220116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rot="16200000" flipH="1">
            <a:off x="4860032" y="2417185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4932051" y="198884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Design template</a:t>
            </a:r>
            <a:endParaRPr lang="en-GB" sz="800" dirty="0" smtClean="0"/>
          </a:p>
        </p:txBody>
      </p:sp>
      <p:cxnSp>
        <p:nvCxnSpPr>
          <p:cNvPr id="130" name="Elbow Connector 129"/>
          <p:cNvCxnSpPr/>
          <p:nvPr/>
        </p:nvCxnSpPr>
        <p:spPr>
          <a:xfrm rot="16200000" flipH="1">
            <a:off x="4860032" y="2633209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5076058" y="3429000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Logo</a:t>
            </a:r>
            <a:endParaRPr lang="en-GB" sz="800" dirty="0"/>
          </a:p>
        </p:txBody>
      </p:sp>
      <p:sp>
        <p:nvSpPr>
          <p:cNvPr id="132" name="Rectangle 131"/>
          <p:cNvSpPr/>
          <p:nvPr/>
        </p:nvSpPr>
        <p:spPr>
          <a:xfrm>
            <a:off x="5076058" y="3645024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Photos</a:t>
            </a:r>
            <a:endParaRPr lang="en-GB" sz="800" dirty="0"/>
          </a:p>
        </p:txBody>
      </p:sp>
      <p:sp>
        <p:nvSpPr>
          <p:cNvPr id="133" name="Rectangle 132"/>
          <p:cNvSpPr/>
          <p:nvPr/>
        </p:nvSpPr>
        <p:spPr>
          <a:xfrm>
            <a:off x="5076058" y="3861048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Illustrations</a:t>
            </a:r>
            <a:endParaRPr lang="en-GB" sz="800" dirty="0"/>
          </a:p>
        </p:txBody>
      </p:sp>
      <p:cxnSp>
        <p:nvCxnSpPr>
          <p:cNvPr id="134" name="Elbow Connector 133"/>
          <p:cNvCxnSpPr/>
          <p:nvPr/>
        </p:nvCxnSpPr>
        <p:spPr>
          <a:xfrm rot="16200000" flipH="1">
            <a:off x="4860032" y="3284986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rot="16200000" flipH="1">
            <a:off x="4860032" y="3501010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4932051" y="3065255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Design elements</a:t>
            </a:r>
            <a:endParaRPr lang="en-GB" sz="800" dirty="0" smtClean="0"/>
          </a:p>
        </p:txBody>
      </p:sp>
      <p:cxnSp>
        <p:nvCxnSpPr>
          <p:cNvPr id="137" name="Elbow Connector 136"/>
          <p:cNvCxnSpPr/>
          <p:nvPr/>
        </p:nvCxnSpPr>
        <p:spPr>
          <a:xfrm rot="16200000" flipH="1">
            <a:off x="4860032" y="3717034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5" name="Elbow Connector 144"/>
          <p:cNvCxnSpPr>
            <a:stCxn id="49" idx="1"/>
            <a:endCxn id="129" idx="1"/>
          </p:cNvCxnSpPr>
          <p:nvPr/>
        </p:nvCxnSpPr>
        <p:spPr>
          <a:xfrm rot="10800000" flipH="1" flipV="1">
            <a:off x="4788015" y="1736813"/>
            <a:ext cx="144034" cy="360040"/>
          </a:xfrm>
          <a:prstGeom prst="bentConnector3">
            <a:avLst>
              <a:gd name="adj1" fmla="val -4781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49" idx="1"/>
            <a:endCxn id="136" idx="1"/>
          </p:cNvCxnSpPr>
          <p:nvPr/>
        </p:nvCxnSpPr>
        <p:spPr>
          <a:xfrm rot="10800000" flipH="1" flipV="1">
            <a:off x="4788015" y="1736816"/>
            <a:ext cx="144034" cy="1436455"/>
          </a:xfrm>
          <a:prstGeom prst="bentConnector3">
            <a:avLst>
              <a:gd name="adj1" fmla="val -50192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stCxn id="136" idx="1"/>
            <a:endCxn id="293" idx="1"/>
          </p:cNvCxnSpPr>
          <p:nvPr/>
        </p:nvCxnSpPr>
        <p:spPr>
          <a:xfrm rot="10800000" flipH="1" flipV="1">
            <a:off x="4932048" y="3173268"/>
            <a:ext cx="144007" cy="975812"/>
          </a:xfrm>
          <a:prstGeom prst="bentConnector3">
            <a:avLst>
              <a:gd name="adj1" fmla="val 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4" name="Rectangle 153"/>
          <p:cNvSpPr/>
          <p:nvPr/>
        </p:nvSpPr>
        <p:spPr>
          <a:xfrm>
            <a:off x="2699792" y="4512825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Blog</a:t>
            </a:r>
          </a:p>
        </p:txBody>
      </p:sp>
      <p:cxnSp>
        <p:nvCxnSpPr>
          <p:cNvPr id="155" name="Elbow Connector 154"/>
          <p:cNvCxnSpPr>
            <a:stCxn id="47" idx="1"/>
            <a:endCxn id="154" idx="1"/>
          </p:cNvCxnSpPr>
          <p:nvPr/>
        </p:nvCxnSpPr>
        <p:spPr>
          <a:xfrm rot="10800000" flipH="1" flipV="1">
            <a:off x="2555776" y="1736816"/>
            <a:ext cx="144014" cy="2884025"/>
          </a:xfrm>
          <a:prstGeom prst="bentConnector3">
            <a:avLst>
              <a:gd name="adj1" fmla="val -75128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467555" y="198884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Web-address</a:t>
            </a:r>
            <a:endParaRPr lang="en-GB" sz="800" dirty="0" smtClean="0"/>
          </a:p>
        </p:txBody>
      </p:sp>
      <p:sp>
        <p:nvSpPr>
          <p:cNvPr id="183" name="Rectangle 182"/>
          <p:cNvSpPr/>
          <p:nvPr/>
        </p:nvSpPr>
        <p:spPr>
          <a:xfrm>
            <a:off x="467555" y="234888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Service Agreement</a:t>
            </a:r>
            <a:endParaRPr lang="en-GB" sz="800" dirty="0" smtClean="0"/>
          </a:p>
        </p:txBody>
      </p:sp>
      <p:sp>
        <p:nvSpPr>
          <p:cNvPr id="185" name="Rectangle 184"/>
          <p:cNvSpPr/>
          <p:nvPr/>
        </p:nvSpPr>
        <p:spPr>
          <a:xfrm>
            <a:off x="611553" y="3068960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186" name="Rectangle 185"/>
          <p:cNvSpPr/>
          <p:nvPr/>
        </p:nvSpPr>
        <p:spPr>
          <a:xfrm>
            <a:off x="611553" y="3284984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cxnSp>
        <p:nvCxnSpPr>
          <p:cNvPr id="188" name="Elbow Connector 187"/>
          <p:cNvCxnSpPr/>
          <p:nvPr/>
        </p:nvCxnSpPr>
        <p:spPr>
          <a:xfrm rot="16200000" flipH="1">
            <a:off x="395527" y="2924946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9" name="Elbow Connector 188"/>
          <p:cNvCxnSpPr/>
          <p:nvPr/>
        </p:nvCxnSpPr>
        <p:spPr>
          <a:xfrm rot="16200000" flipH="1">
            <a:off x="395527" y="3140970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0" name="Rectangle 189"/>
          <p:cNvSpPr/>
          <p:nvPr/>
        </p:nvSpPr>
        <p:spPr>
          <a:xfrm>
            <a:off x="467546" y="270892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 smtClean="0"/>
          </a:p>
        </p:txBody>
      </p:sp>
      <p:cxnSp>
        <p:nvCxnSpPr>
          <p:cNvPr id="191" name="Elbow Connector 190"/>
          <p:cNvCxnSpPr/>
          <p:nvPr/>
        </p:nvCxnSpPr>
        <p:spPr>
          <a:xfrm rot="16200000" flipH="1">
            <a:off x="395527" y="3356994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2" name="Elbow Connector 201"/>
          <p:cNvCxnSpPr>
            <a:stCxn id="58" idx="1"/>
            <a:endCxn id="177" idx="1"/>
          </p:cNvCxnSpPr>
          <p:nvPr/>
        </p:nvCxnSpPr>
        <p:spPr>
          <a:xfrm rot="10800000" flipH="1" flipV="1">
            <a:off x="323529" y="1736815"/>
            <a:ext cx="144025" cy="360039"/>
          </a:xfrm>
          <a:prstGeom prst="bentConnector3">
            <a:avLst>
              <a:gd name="adj1" fmla="val -823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3" name="Elbow Connector 202"/>
          <p:cNvCxnSpPr>
            <a:stCxn id="58" idx="1"/>
            <a:endCxn id="183" idx="1"/>
          </p:cNvCxnSpPr>
          <p:nvPr/>
        </p:nvCxnSpPr>
        <p:spPr>
          <a:xfrm rot="10800000" flipH="1" flipV="1">
            <a:off x="323529" y="1736817"/>
            <a:ext cx="144025" cy="720079"/>
          </a:xfrm>
          <a:prstGeom prst="bentConnector3">
            <a:avLst>
              <a:gd name="adj1" fmla="val -823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4" name="Elbow Connector 203"/>
          <p:cNvCxnSpPr>
            <a:stCxn id="58" idx="1"/>
            <a:endCxn id="190" idx="1"/>
          </p:cNvCxnSpPr>
          <p:nvPr/>
        </p:nvCxnSpPr>
        <p:spPr>
          <a:xfrm rot="10800000" flipH="1" flipV="1">
            <a:off x="323530" y="1736817"/>
            <a:ext cx="144016" cy="1080119"/>
          </a:xfrm>
          <a:prstGeom prst="bentConnector3">
            <a:avLst>
              <a:gd name="adj1" fmla="val -8524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4932042" y="4365104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Videos</a:t>
            </a:r>
          </a:p>
        </p:txBody>
      </p:sp>
      <p:cxnSp>
        <p:nvCxnSpPr>
          <p:cNvPr id="289" name="Elbow Connector 288"/>
          <p:cNvCxnSpPr>
            <a:stCxn id="49" idx="1"/>
            <a:endCxn id="288" idx="1"/>
          </p:cNvCxnSpPr>
          <p:nvPr/>
        </p:nvCxnSpPr>
        <p:spPr>
          <a:xfrm rot="10800000" flipH="1" flipV="1">
            <a:off x="4788016" y="1736813"/>
            <a:ext cx="144025" cy="2736304"/>
          </a:xfrm>
          <a:prstGeom prst="bentConnector3">
            <a:avLst>
              <a:gd name="adj1" fmla="val -47029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93" name="Rectangle 292"/>
          <p:cNvSpPr/>
          <p:nvPr/>
        </p:nvSpPr>
        <p:spPr>
          <a:xfrm>
            <a:off x="5076058" y="4077072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302" name="Rectangle 301"/>
          <p:cNvSpPr/>
          <p:nvPr/>
        </p:nvSpPr>
        <p:spPr>
          <a:xfrm>
            <a:off x="2699794" y="4869158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Contact us</a:t>
            </a:r>
          </a:p>
        </p:txBody>
      </p:sp>
      <p:cxnSp>
        <p:nvCxnSpPr>
          <p:cNvPr id="303" name="Elbow Connector 302"/>
          <p:cNvCxnSpPr>
            <a:stCxn id="47" idx="1"/>
            <a:endCxn id="302" idx="1"/>
          </p:cNvCxnSpPr>
          <p:nvPr/>
        </p:nvCxnSpPr>
        <p:spPr>
          <a:xfrm rot="10800000" flipH="1" flipV="1">
            <a:off x="2555778" y="1736813"/>
            <a:ext cx="144016" cy="3240358"/>
          </a:xfrm>
          <a:prstGeom prst="bentConnector3">
            <a:avLst>
              <a:gd name="adj1" fmla="val -76426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7308297" y="3789040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Finance department</a:t>
            </a:r>
            <a:endParaRPr lang="en-GB" sz="800" dirty="0"/>
          </a:p>
        </p:txBody>
      </p:sp>
      <p:sp>
        <p:nvSpPr>
          <p:cNvPr id="316" name="Rectangle 315"/>
          <p:cNvSpPr/>
          <p:nvPr/>
        </p:nvSpPr>
        <p:spPr>
          <a:xfrm>
            <a:off x="7308297" y="4005064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Sales department</a:t>
            </a:r>
            <a:endParaRPr lang="en-GB" sz="800" dirty="0"/>
          </a:p>
        </p:txBody>
      </p:sp>
      <p:sp>
        <p:nvSpPr>
          <p:cNvPr id="317" name="Rectangle 316"/>
          <p:cNvSpPr/>
          <p:nvPr/>
        </p:nvSpPr>
        <p:spPr>
          <a:xfrm>
            <a:off x="7308297" y="4221088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cxnSp>
        <p:nvCxnSpPr>
          <p:cNvPr id="318" name="Elbow Connector 317"/>
          <p:cNvCxnSpPr/>
          <p:nvPr/>
        </p:nvCxnSpPr>
        <p:spPr>
          <a:xfrm rot="16200000" flipH="1">
            <a:off x="7092271" y="3645025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9" name="Elbow Connector 318"/>
          <p:cNvCxnSpPr/>
          <p:nvPr/>
        </p:nvCxnSpPr>
        <p:spPr>
          <a:xfrm rot="16200000" flipH="1">
            <a:off x="7092271" y="3861050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7164290" y="3429000"/>
            <a:ext cx="1584167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Internal training</a:t>
            </a:r>
          </a:p>
        </p:txBody>
      </p:sp>
      <p:cxnSp>
        <p:nvCxnSpPr>
          <p:cNvPr id="321" name="Elbow Connector 320"/>
          <p:cNvCxnSpPr/>
          <p:nvPr/>
        </p:nvCxnSpPr>
        <p:spPr>
          <a:xfrm rot="16200000" flipH="1">
            <a:off x="7092271" y="4077074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2" name="Elbow Connector 321"/>
          <p:cNvCxnSpPr>
            <a:stCxn id="48" idx="1"/>
            <a:endCxn id="320" idx="1"/>
          </p:cNvCxnSpPr>
          <p:nvPr/>
        </p:nvCxnSpPr>
        <p:spPr>
          <a:xfrm rot="10800000" flipH="1" flipV="1">
            <a:off x="7020282" y="1736813"/>
            <a:ext cx="144007" cy="1800200"/>
          </a:xfrm>
          <a:prstGeom prst="bentConnector3">
            <a:avLst>
              <a:gd name="adj1" fmla="val -47035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3" name="Rectangle 322"/>
          <p:cNvSpPr/>
          <p:nvPr/>
        </p:nvSpPr>
        <p:spPr>
          <a:xfrm>
            <a:off x="7308306" y="3140968"/>
            <a:ext cx="165618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800" dirty="0"/>
          </a:p>
        </p:txBody>
      </p:sp>
      <p:sp>
        <p:nvSpPr>
          <p:cNvPr id="99" name="TextBox 98"/>
          <p:cNvSpPr txBox="1"/>
          <p:nvPr/>
        </p:nvSpPr>
        <p:spPr>
          <a:xfrm>
            <a:off x="179514" y="225519"/>
            <a:ext cx="255779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Product Breakdown Structure</a:t>
            </a:r>
            <a:endParaRPr lang="en-US" sz="15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79514" y="6237316"/>
            <a:ext cx="51524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Susanne Madsen International Ltd – </a:t>
            </a:r>
            <a:r>
              <a:rPr lang="en-US" sz="1500" dirty="0" err="1" smtClean="0"/>
              <a:t>www.susannemadsen.com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202477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" name="Elbow Connector 45"/>
          <p:cNvCxnSpPr>
            <a:stCxn id="55" idx="3"/>
            <a:endCxn id="56" idx="1"/>
          </p:cNvCxnSpPr>
          <p:nvPr/>
        </p:nvCxnSpPr>
        <p:spPr>
          <a:xfrm flipV="1">
            <a:off x="7365905" y="2636918"/>
            <a:ext cx="446457" cy="32403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5940153" y="2852938"/>
            <a:ext cx="1425751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Electronic Newsletter</a:t>
            </a:r>
          </a:p>
        </p:txBody>
      </p:sp>
      <p:sp>
        <p:nvSpPr>
          <p:cNvPr id="56" name="Rectangle 55"/>
          <p:cNvSpPr/>
          <p:nvPr/>
        </p:nvSpPr>
        <p:spPr>
          <a:xfrm>
            <a:off x="7812362" y="2420890"/>
            <a:ext cx="1089495" cy="432048"/>
          </a:xfrm>
          <a:prstGeom prst="rect">
            <a:avLst/>
          </a:prstGeom>
          <a:solidFill>
            <a:srgbClr val="2955A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Finished  Website</a:t>
            </a:r>
            <a:endParaRPr lang="en-GB" sz="1000" dirty="0"/>
          </a:p>
        </p:txBody>
      </p:sp>
      <p:cxnSp>
        <p:nvCxnSpPr>
          <p:cNvPr id="70" name="Elbow Connector 69"/>
          <p:cNvCxnSpPr>
            <a:stCxn id="320" idx="3"/>
            <a:endCxn id="56" idx="1"/>
          </p:cNvCxnSpPr>
          <p:nvPr/>
        </p:nvCxnSpPr>
        <p:spPr>
          <a:xfrm>
            <a:off x="7365905" y="2096859"/>
            <a:ext cx="446457" cy="540059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6" name="Elbow Connector 85"/>
          <p:cNvCxnSpPr>
            <a:stCxn id="288" idx="3"/>
            <a:endCxn id="165" idx="1"/>
          </p:cNvCxnSpPr>
          <p:nvPr/>
        </p:nvCxnSpPr>
        <p:spPr>
          <a:xfrm>
            <a:off x="3621487" y="2096859"/>
            <a:ext cx="518472" cy="252213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0" name="Rectangle 109"/>
          <p:cNvSpPr/>
          <p:nvPr/>
        </p:nvSpPr>
        <p:spPr>
          <a:xfrm>
            <a:off x="5940153" y="3212978"/>
            <a:ext cx="1425751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Client communication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395528" y="2564909"/>
            <a:ext cx="1296153" cy="140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Colour-scheme</a:t>
            </a:r>
            <a:endParaRPr lang="en-GB" sz="800" dirty="0"/>
          </a:p>
        </p:txBody>
      </p:sp>
      <p:sp>
        <p:nvSpPr>
          <p:cNvPr id="125" name="Rectangle 124"/>
          <p:cNvSpPr/>
          <p:nvPr/>
        </p:nvSpPr>
        <p:spPr>
          <a:xfrm>
            <a:off x="395528" y="2780933"/>
            <a:ext cx="1296153" cy="140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Header</a:t>
            </a:r>
            <a:endParaRPr lang="en-GB" sz="800" dirty="0"/>
          </a:p>
        </p:txBody>
      </p:sp>
      <p:sp>
        <p:nvSpPr>
          <p:cNvPr id="126" name="Rectangle 125"/>
          <p:cNvSpPr/>
          <p:nvPr/>
        </p:nvSpPr>
        <p:spPr>
          <a:xfrm>
            <a:off x="395528" y="2996954"/>
            <a:ext cx="1296153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Footer</a:t>
            </a:r>
            <a:endParaRPr lang="en-GB" sz="800" dirty="0"/>
          </a:p>
        </p:txBody>
      </p:sp>
      <p:cxnSp>
        <p:nvCxnSpPr>
          <p:cNvPr id="127" name="Elbow Connector 126"/>
          <p:cNvCxnSpPr/>
          <p:nvPr/>
        </p:nvCxnSpPr>
        <p:spPr>
          <a:xfrm rot="16200000" flipH="1">
            <a:off x="179503" y="2417187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28" name="Elbow Connector 127"/>
          <p:cNvCxnSpPr/>
          <p:nvPr/>
        </p:nvCxnSpPr>
        <p:spPr>
          <a:xfrm rot="16200000" flipH="1">
            <a:off x="179503" y="263321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9" name="Rectangle 128"/>
          <p:cNvSpPr/>
          <p:nvPr/>
        </p:nvSpPr>
        <p:spPr>
          <a:xfrm>
            <a:off x="251520" y="2204866"/>
            <a:ext cx="1425751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Design template</a:t>
            </a:r>
            <a:endParaRPr lang="en-GB" sz="800" dirty="0" smtClean="0"/>
          </a:p>
        </p:txBody>
      </p:sp>
      <p:cxnSp>
        <p:nvCxnSpPr>
          <p:cNvPr id="130" name="Elbow Connector 129"/>
          <p:cNvCxnSpPr/>
          <p:nvPr/>
        </p:nvCxnSpPr>
        <p:spPr>
          <a:xfrm rot="16200000" flipH="1">
            <a:off x="179503" y="2849235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339752" y="2708922"/>
            <a:ext cx="129614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Logo</a:t>
            </a:r>
            <a:endParaRPr lang="en-GB" sz="800" dirty="0"/>
          </a:p>
        </p:txBody>
      </p:sp>
      <p:sp>
        <p:nvSpPr>
          <p:cNvPr id="132" name="Rectangle 131"/>
          <p:cNvSpPr/>
          <p:nvPr/>
        </p:nvSpPr>
        <p:spPr>
          <a:xfrm>
            <a:off x="2339752" y="2924946"/>
            <a:ext cx="129614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Photos</a:t>
            </a:r>
            <a:endParaRPr lang="en-GB" sz="800" dirty="0"/>
          </a:p>
        </p:txBody>
      </p:sp>
      <p:sp>
        <p:nvSpPr>
          <p:cNvPr id="133" name="Rectangle 132"/>
          <p:cNvSpPr/>
          <p:nvPr/>
        </p:nvSpPr>
        <p:spPr>
          <a:xfrm>
            <a:off x="2339752" y="3140970"/>
            <a:ext cx="1296144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Illustrations</a:t>
            </a:r>
            <a:endParaRPr lang="en-GB" sz="800" dirty="0"/>
          </a:p>
        </p:txBody>
      </p:sp>
      <p:cxnSp>
        <p:nvCxnSpPr>
          <p:cNvPr id="134" name="Elbow Connector 133"/>
          <p:cNvCxnSpPr/>
          <p:nvPr/>
        </p:nvCxnSpPr>
        <p:spPr>
          <a:xfrm rot="16200000" flipH="1">
            <a:off x="2123728" y="2564908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5" name="Elbow Connector 134"/>
          <p:cNvCxnSpPr/>
          <p:nvPr/>
        </p:nvCxnSpPr>
        <p:spPr>
          <a:xfrm rot="16200000" flipH="1">
            <a:off x="2123728" y="2780932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6" name="Rectangle 135"/>
          <p:cNvSpPr/>
          <p:nvPr/>
        </p:nvSpPr>
        <p:spPr>
          <a:xfrm>
            <a:off x="2195739" y="2348882"/>
            <a:ext cx="1425750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Design elements</a:t>
            </a:r>
            <a:endParaRPr lang="en-GB" sz="800" dirty="0" smtClean="0"/>
          </a:p>
        </p:txBody>
      </p:sp>
      <p:cxnSp>
        <p:nvCxnSpPr>
          <p:cNvPr id="137" name="Elbow Connector 136"/>
          <p:cNvCxnSpPr/>
          <p:nvPr/>
        </p:nvCxnSpPr>
        <p:spPr>
          <a:xfrm rot="16200000" flipH="1">
            <a:off x="2123728" y="2996956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8" name="Elbow Connector 147"/>
          <p:cNvCxnSpPr>
            <a:stCxn id="129" idx="3"/>
            <a:endCxn id="136" idx="1"/>
          </p:cNvCxnSpPr>
          <p:nvPr/>
        </p:nvCxnSpPr>
        <p:spPr>
          <a:xfrm>
            <a:off x="1677271" y="2312879"/>
            <a:ext cx="518466" cy="14401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288" idx="3"/>
            <a:endCxn id="167" idx="1"/>
          </p:cNvCxnSpPr>
          <p:nvPr/>
        </p:nvCxnSpPr>
        <p:spPr>
          <a:xfrm>
            <a:off x="3621487" y="2096855"/>
            <a:ext cx="518474" cy="2878466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77" name="Rectangle 176"/>
          <p:cNvSpPr/>
          <p:nvPr/>
        </p:nvSpPr>
        <p:spPr>
          <a:xfrm>
            <a:off x="251520" y="1340770"/>
            <a:ext cx="1440160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Web-address</a:t>
            </a:r>
            <a:endParaRPr lang="en-GB" sz="800" dirty="0" smtClean="0"/>
          </a:p>
        </p:txBody>
      </p:sp>
      <p:sp>
        <p:nvSpPr>
          <p:cNvPr id="183" name="Rectangle 182"/>
          <p:cNvSpPr/>
          <p:nvPr/>
        </p:nvSpPr>
        <p:spPr>
          <a:xfrm>
            <a:off x="2195738" y="1340768"/>
            <a:ext cx="1368152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Service Agreement</a:t>
            </a:r>
            <a:endParaRPr lang="en-GB" sz="800" dirty="0" smtClean="0"/>
          </a:p>
        </p:txBody>
      </p:sp>
      <p:cxnSp>
        <p:nvCxnSpPr>
          <p:cNvPr id="203" name="Elbow Connector 202"/>
          <p:cNvCxnSpPr>
            <a:stCxn id="177" idx="3"/>
            <a:endCxn id="183" idx="1"/>
          </p:cNvCxnSpPr>
          <p:nvPr/>
        </p:nvCxnSpPr>
        <p:spPr>
          <a:xfrm flipV="1">
            <a:off x="1691680" y="1448781"/>
            <a:ext cx="504056" cy="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88" name="Rectangle 287"/>
          <p:cNvSpPr/>
          <p:nvPr/>
        </p:nvSpPr>
        <p:spPr>
          <a:xfrm>
            <a:off x="2195739" y="1988842"/>
            <a:ext cx="1425750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Videos</a:t>
            </a:r>
          </a:p>
        </p:txBody>
      </p:sp>
      <p:cxnSp>
        <p:nvCxnSpPr>
          <p:cNvPr id="303" name="Elbow Connector 302"/>
          <p:cNvCxnSpPr>
            <a:stCxn id="288" idx="3"/>
            <a:endCxn id="156" idx="1"/>
          </p:cNvCxnSpPr>
          <p:nvPr/>
        </p:nvCxnSpPr>
        <p:spPr>
          <a:xfrm>
            <a:off x="3621487" y="2096859"/>
            <a:ext cx="518474" cy="1442013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5" name="Rectangle 314"/>
          <p:cNvSpPr/>
          <p:nvPr/>
        </p:nvSpPr>
        <p:spPr>
          <a:xfrm>
            <a:off x="6084161" y="2348882"/>
            <a:ext cx="1296153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Finance department</a:t>
            </a:r>
            <a:endParaRPr lang="en-GB" sz="800" dirty="0"/>
          </a:p>
        </p:txBody>
      </p:sp>
      <p:sp>
        <p:nvSpPr>
          <p:cNvPr id="316" name="Rectangle 315"/>
          <p:cNvSpPr/>
          <p:nvPr/>
        </p:nvSpPr>
        <p:spPr>
          <a:xfrm>
            <a:off x="6084161" y="2564906"/>
            <a:ext cx="1296153" cy="1440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Sales department</a:t>
            </a:r>
            <a:endParaRPr lang="en-GB" sz="800" dirty="0"/>
          </a:p>
        </p:txBody>
      </p:sp>
      <p:cxnSp>
        <p:nvCxnSpPr>
          <p:cNvPr id="318" name="Elbow Connector 317"/>
          <p:cNvCxnSpPr/>
          <p:nvPr/>
        </p:nvCxnSpPr>
        <p:spPr>
          <a:xfrm rot="16200000" flipH="1">
            <a:off x="5868135" y="2204868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19" name="Elbow Connector 318"/>
          <p:cNvCxnSpPr/>
          <p:nvPr/>
        </p:nvCxnSpPr>
        <p:spPr>
          <a:xfrm rot="16200000" flipH="1">
            <a:off x="5868135" y="2420892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20" name="Rectangle 319"/>
          <p:cNvSpPr/>
          <p:nvPr/>
        </p:nvSpPr>
        <p:spPr>
          <a:xfrm>
            <a:off x="5940153" y="1988842"/>
            <a:ext cx="1425751" cy="2160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Internal training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179514" y="225519"/>
            <a:ext cx="19562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 smtClean="0"/>
              <a:t>Product Flow Diagram</a:t>
            </a:r>
            <a:endParaRPr lang="en-US" sz="1500" b="1" dirty="0"/>
          </a:p>
        </p:txBody>
      </p:sp>
      <p:cxnSp>
        <p:nvCxnSpPr>
          <p:cNvPr id="104" name="Elbow Connector 103"/>
          <p:cNvCxnSpPr>
            <a:stCxn id="129" idx="3"/>
            <a:endCxn id="288" idx="1"/>
          </p:cNvCxnSpPr>
          <p:nvPr/>
        </p:nvCxnSpPr>
        <p:spPr>
          <a:xfrm flipV="1">
            <a:off x="1677271" y="2096855"/>
            <a:ext cx="518466" cy="216024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38" name="Rectangle 137"/>
          <p:cNvSpPr/>
          <p:nvPr/>
        </p:nvSpPr>
        <p:spPr>
          <a:xfrm>
            <a:off x="4139972" y="1985141"/>
            <a:ext cx="1440153" cy="21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Home page</a:t>
            </a:r>
            <a:endParaRPr lang="en-GB" sz="800" dirty="0" smtClean="0"/>
          </a:p>
        </p:txBody>
      </p:sp>
      <p:sp>
        <p:nvSpPr>
          <p:cNvPr id="139" name="Rectangle 138"/>
          <p:cNvSpPr/>
          <p:nvPr/>
        </p:nvSpPr>
        <p:spPr>
          <a:xfrm>
            <a:off x="4283979" y="2706392"/>
            <a:ext cx="1309237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Company history</a:t>
            </a:r>
            <a:endParaRPr lang="en-GB" sz="800" dirty="0"/>
          </a:p>
        </p:txBody>
      </p:sp>
      <p:sp>
        <p:nvSpPr>
          <p:cNvPr id="140" name="Rectangle 139"/>
          <p:cNvSpPr/>
          <p:nvPr/>
        </p:nvSpPr>
        <p:spPr>
          <a:xfrm>
            <a:off x="4283979" y="2922416"/>
            <a:ext cx="1309237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Board of directors</a:t>
            </a:r>
            <a:endParaRPr lang="en-GB" sz="800" dirty="0"/>
          </a:p>
        </p:txBody>
      </p:sp>
      <p:sp>
        <p:nvSpPr>
          <p:cNvPr id="141" name="Rectangle 140"/>
          <p:cNvSpPr/>
          <p:nvPr/>
        </p:nvSpPr>
        <p:spPr>
          <a:xfrm>
            <a:off x="4283979" y="3138440"/>
            <a:ext cx="1309237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Values</a:t>
            </a:r>
            <a:endParaRPr lang="en-GB" sz="800" dirty="0"/>
          </a:p>
        </p:txBody>
      </p:sp>
      <p:cxnSp>
        <p:nvCxnSpPr>
          <p:cNvPr id="142" name="Elbow Connector 141"/>
          <p:cNvCxnSpPr/>
          <p:nvPr/>
        </p:nvCxnSpPr>
        <p:spPr>
          <a:xfrm rot="16200000" flipH="1">
            <a:off x="4067953" y="2568613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3" name="Elbow Connector 142"/>
          <p:cNvCxnSpPr/>
          <p:nvPr/>
        </p:nvCxnSpPr>
        <p:spPr>
          <a:xfrm rot="16200000" flipH="1">
            <a:off x="4067953" y="2784637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4139972" y="2345181"/>
            <a:ext cx="1440153" cy="21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/>
              <a:t>About us</a:t>
            </a:r>
            <a:endParaRPr lang="en-GB" sz="800" dirty="0" smtClean="0"/>
          </a:p>
        </p:txBody>
      </p:sp>
      <p:cxnSp>
        <p:nvCxnSpPr>
          <p:cNvPr id="146" name="Elbow Connector 145"/>
          <p:cNvCxnSpPr/>
          <p:nvPr/>
        </p:nvCxnSpPr>
        <p:spPr>
          <a:xfrm rot="16200000" flipH="1">
            <a:off x="4067953" y="300066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47" name="Rectangle 146"/>
          <p:cNvSpPr/>
          <p:nvPr/>
        </p:nvSpPr>
        <p:spPr>
          <a:xfrm>
            <a:off x="4283969" y="3786512"/>
            <a:ext cx="1309246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1</a:t>
            </a:r>
            <a:endParaRPr lang="en-GB" sz="800" dirty="0"/>
          </a:p>
        </p:txBody>
      </p:sp>
      <p:sp>
        <p:nvSpPr>
          <p:cNvPr id="149" name="Rectangle 148"/>
          <p:cNvSpPr/>
          <p:nvPr/>
        </p:nvSpPr>
        <p:spPr>
          <a:xfrm>
            <a:off x="4283969" y="4002536"/>
            <a:ext cx="1309246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2</a:t>
            </a:r>
            <a:endParaRPr lang="en-GB" sz="800" dirty="0"/>
          </a:p>
        </p:txBody>
      </p:sp>
      <p:sp>
        <p:nvSpPr>
          <p:cNvPr id="150" name="Rectangle 149"/>
          <p:cNvSpPr/>
          <p:nvPr/>
        </p:nvSpPr>
        <p:spPr>
          <a:xfrm>
            <a:off x="4283969" y="4218560"/>
            <a:ext cx="1309246" cy="1502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 3</a:t>
            </a:r>
            <a:endParaRPr lang="en-GB" sz="800" dirty="0"/>
          </a:p>
        </p:txBody>
      </p:sp>
      <p:cxnSp>
        <p:nvCxnSpPr>
          <p:cNvPr id="152" name="Elbow Connector 151"/>
          <p:cNvCxnSpPr/>
          <p:nvPr/>
        </p:nvCxnSpPr>
        <p:spPr>
          <a:xfrm rot="16200000" flipH="1">
            <a:off x="4067944" y="3648733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53" name="Elbow Connector 152"/>
          <p:cNvCxnSpPr/>
          <p:nvPr/>
        </p:nvCxnSpPr>
        <p:spPr>
          <a:xfrm rot="16200000" flipH="1">
            <a:off x="4067944" y="3864757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6" name="Rectangle 155"/>
          <p:cNvSpPr/>
          <p:nvPr/>
        </p:nvSpPr>
        <p:spPr>
          <a:xfrm>
            <a:off x="4139961" y="3429005"/>
            <a:ext cx="1440153" cy="21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Products</a:t>
            </a:r>
          </a:p>
        </p:txBody>
      </p:sp>
      <p:cxnSp>
        <p:nvCxnSpPr>
          <p:cNvPr id="157" name="Elbow Connector 156"/>
          <p:cNvCxnSpPr/>
          <p:nvPr/>
        </p:nvCxnSpPr>
        <p:spPr>
          <a:xfrm rot="16200000" flipH="1">
            <a:off x="4067944" y="4080781"/>
            <a:ext cx="288032" cy="144016"/>
          </a:xfrm>
          <a:prstGeom prst="bentConnector2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61" name="Elbow Connector 160"/>
          <p:cNvCxnSpPr>
            <a:stCxn id="288" idx="3"/>
            <a:endCxn id="144" idx="1"/>
          </p:cNvCxnSpPr>
          <p:nvPr/>
        </p:nvCxnSpPr>
        <p:spPr>
          <a:xfrm>
            <a:off x="3621487" y="2096855"/>
            <a:ext cx="518483" cy="3581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65" name="Rectangle 164"/>
          <p:cNvSpPr/>
          <p:nvPr/>
        </p:nvSpPr>
        <p:spPr>
          <a:xfrm>
            <a:off x="4139960" y="4509126"/>
            <a:ext cx="1440153" cy="21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Blog</a:t>
            </a:r>
          </a:p>
        </p:txBody>
      </p:sp>
      <p:sp>
        <p:nvSpPr>
          <p:cNvPr id="167" name="Rectangle 166"/>
          <p:cNvSpPr/>
          <p:nvPr/>
        </p:nvSpPr>
        <p:spPr>
          <a:xfrm>
            <a:off x="4139961" y="4865459"/>
            <a:ext cx="1440153" cy="2197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/>
              <a:t>Contact us</a:t>
            </a:r>
          </a:p>
        </p:txBody>
      </p:sp>
      <p:cxnSp>
        <p:nvCxnSpPr>
          <p:cNvPr id="178" name="Elbow Connector 177"/>
          <p:cNvCxnSpPr>
            <a:stCxn id="288" idx="3"/>
            <a:endCxn id="138" idx="1"/>
          </p:cNvCxnSpPr>
          <p:nvPr/>
        </p:nvCxnSpPr>
        <p:spPr>
          <a:xfrm flipV="1">
            <a:off x="3621487" y="2095003"/>
            <a:ext cx="518483" cy="185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4" name="Elbow Connector 193"/>
          <p:cNvCxnSpPr>
            <a:stCxn id="138" idx="3"/>
            <a:endCxn id="320" idx="1"/>
          </p:cNvCxnSpPr>
          <p:nvPr/>
        </p:nvCxnSpPr>
        <p:spPr>
          <a:xfrm>
            <a:off x="5580125" y="2095003"/>
            <a:ext cx="360029" cy="1852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99" name="Elbow Connector 198"/>
          <p:cNvCxnSpPr>
            <a:stCxn id="138" idx="3"/>
            <a:endCxn id="55" idx="1"/>
          </p:cNvCxnSpPr>
          <p:nvPr/>
        </p:nvCxnSpPr>
        <p:spPr>
          <a:xfrm>
            <a:off x="5580125" y="2095003"/>
            <a:ext cx="360029" cy="86594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05" name="Elbow Connector 204"/>
          <p:cNvCxnSpPr>
            <a:stCxn id="138" idx="3"/>
            <a:endCxn id="110" idx="1"/>
          </p:cNvCxnSpPr>
          <p:nvPr/>
        </p:nvCxnSpPr>
        <p:spPr>
          <a:xfrm>
            <a:off x="5580125" y="2095003"/>
            <a:ext cx="360029" cy="1225988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12" name="Elbow Connector 211"/>
          <p:cNvCxnSpPr>
            <a:stCxn id="110" idx="3"/>
            <a:endCxn id="56" idx="1"/>
          </p:cNvCxnSpPr>
          <p:nvPr/>
        </p:nvCxnSpPr>
        <p:spPr>
          <a:xfrm flipV="1">
            <a:off x="7365905" y="2636918"/>
            <a:ext cx="446457" cy="684077"/>
          </a:xfrm>
          <a:prstGeom prst="bentConnector3">
            <a:avLst>
              <a:gd name="adj1" fmla="val 500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21" name="Elbow Connector 220"/>
          <p:cNvCxnSpPr>
            <a:stCxn id="183" idx="3"/>
            <a:endCxn id="320" idx="1"/>
          </p:cNvCxnSpPr>
          <p:nvPr/>
        </p:nvCxnSpPr>
        <p:spPr>
          <a:xfrm>
            <a:off x="3563888" y="1448781"/>
            <a:ext cx="2376264" cy="648074"/>
          </a:xfrm>
          <a:prstGeom prst="bentConnector3">
            <a:avLst>
              <a:gd name="adj1" fmla="val 92400"/>
            </a:avLst>
          </a:prstGeom>
          <a:ln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179514" y="6237316"/>
            <a:ext cx="515240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smtClean="0"/>
              <a:t>Susanne Madsen International Ltd – </a:t>
            </a:r>
            <a:r>
              <a:rPr lang="en-US" sz="1500" dirty="0" err="1" smtClean="0"/>
              <a:t>www.susannemadsen.com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3237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8" descr="5 stars - sho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262" y="1196976"/>
            <a:ext cx="7029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8" name="Picture 9" descr="Taylor sho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362" y="1736725"/>
            <a:ext cx="7464669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39" name="Picture 6" descr="The Power of Project Leadership_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7320" y="2336801"/>
            <a:ext cx="2395903" cy="340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itle 1"/>
          <p:cNvSpPr txBox="1">
            <a:spLocks/>
          </p:cNvSpPr>
          <p:nvPr/>
        </p:nvSpPr>
        <p:spPr bwMode="auto">
          <a:xfrm>
            <a:off x="611066" y="188913"/>
            <a:ext cx="82296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 anchor="b"/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3200">
                <a:solidFill>
                  <a:srgbClr val="00264D"/>
                </a:solidFill>
              </a:rPr>
              <a:t>Further Information</a:t>
            </a:r>
          </a:p>
        </p:txBody>
      </p:sp>
      <p:pic>
        <p:nvPicPr>
          <p:cNvPr id="39941" name="Picture 23" descr="Madsen 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74" y="2628900"/>
            <a:ext cx="2016369" cy="315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382000" y="6477000"/>
            <a:ext cx="762000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EDB7B5-BA89-6547-B41D-5445EDF3AC7A}" type="slidenum">
              <a:rPr lang="en-US" sz="1200" b="0">
                <a:solidFill>
                  <a:srgbClr val="82786F"/>
                </a:solidFill>
                <a:cs typeface="Arial" charset="0"/>
              </a:rPr>
              <a:pPr eaLnBrk="1" hangingPunct="1"/>
              <a:t>3</a:t>
            </a:fld>
            <a:endParaRPr lang="en-US" sz="1200" b="0">
              <a:solidFill>
                <a:srgbClr val="82786F"/>
              </a:solidFill>
              <a:cs typeface="Arial" charset="0"/>
            </a:endParaRPr>
          </a:p>
        </p:txBody>
      </p:sp>
      <p:sp>
        <p:nvSpPr>
          <p:cNvPr id="39943" name="TextBox 9"/>
          <p:cNvSpPr txBox="1">
            <a:spLocks noChangeArrowheads="1"/>
          </p:cNvSpPr>
          <p:nvPr/>
        </p:nvSpPr>
        <p:spPr bwMode="auto">
          <a:xfrm>
            <a:off x="499697" y="5565776"/>
            <a:ext cx="3594588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>
              <a:solidFill>
                <a:srgbClr val="000000"/>
              </a:solidFill>
            </a:endParaRPr>
          </a:p>
          <a:p>
            <a:pPr eaLnBrk="1" hangingPunct="1"/>
            <a:endParaRPr lang="en-GB" sz="1800" u="sng">
              <a:solidFill>
                <a:srgbClr val="000000"/>
              </a:solidFill>
            </a:endParaRPr>
          </a:p>
          <a:p>
            <a:pPr eaLnBrk="1" hangingPunct="1"/>
            <a:r>
              <a:rPr lang="en-US" sz="1800" u="sng">
                <a:solidFill>
                  <a:srgbClr val="981E32"/>
                </a:solidFill>
              </a:rPr>
              <a:t>www.susannemadsen.com</a:t>
            </a:r>
          </a:p>
          <a:p>
            <a:pPr eaLnBrk="1" hangingPunct="1"/>
            <a:endParaRPr lang="en-US" sz="1800" b="0" u="sng">
              <a:solidFill>
                <a:srgbClr val="981E32"/>
              </a:solidFill>
            </a:endParaRPr>
          </a:p>
          <a:p>
            <a:pPr eaLnBrk="1" hangingPunct="1"/>
            <a:endParaRPr lang="en-US" sz="1800" b="0">
              <a:solidFill>
                <a:srgbClr val="000000"/>
              </a:solidFill>
            </a:endParaRPr>
          </a:p>
        </p:txBody>
      </p:sp>
      <p:pic>
        <p:nvPicPr>
          <p:cNvPr id="39944" name="Picture 10" descr="New edition right facing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3" t="13132" r="30400" b="11565"/>
          <a:stretch>
            <a:fillRect/>
          </a:stretch>
        </p:blipFill>
        <p:spPr bwMode="auto">
          <a:xfrm>
            <a:off x="3500805" y="3186114"/>
            <a:ext cx="2268415" cy="302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5" name="TextBox 9"/>
          <p:cNvSpPr txBox="1">
            <a:spLocks noChangeArrowheads="1"/>
          </p:cNvSpPr>
          <p:nvPr/>
        </p:nvSpPr>
        <p:spPr bwMode="auto">
          <a:xfrm>
            <a:off x="4752243" y="5572125"/>
            <a:ext cx="3594588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GB" sz="1800">
              <a:solidFill>
                <a:srgbClr val="000000"/>
              </a:solidFill>
            </a:endParaRPr>
          </a:p>
          <a:p>
            <a:pPr eaLnBrk="1" hangingPunct="1"/>
            <a:endParaRPr lang="en-GB" sz="1800" u="sng">
              <a:solidFill>
                <a:srgbClr val="000000"/>
              </a:solidFill>
            </a:endParaRPr>
          </a:p>
          <a:p>
            <a:pPr eaLnBrk="1" hangingPunct="1"/>
            <a:r>
              <a:rPr lang="en-US" sz="1800" u="sng">
                <a:solidFill>
                  <a:srgbClr val="981E32"/>
                </a:solidFill>
              </a:rPr>
              <a:t>www.powerofprojectleadership</a:t>
            </a:r>
          </a:p>
          <a:p>
            <a:pPr eaLnBrk="1" hangingPunct="1"/>
            <a:endParaRPr lang="en-US" sz="1800" b="0" u="sng">
              <a:solidFill>
                <a:srgbClr val="981E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94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7" descr="New edition right fac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23" t="13132" r="30400" b="11565"/>
          <a:stretch>
            <a:fillRect/>
          </a:stretch>
        </p:blipFill>
        <p:spPr bwMode="auto">
          <a:xfrm>
            <a:off x="6192716" y="3436938"/>
            <a:ext cx="2155581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1"/>
            <a:ext cx="2133600" cy="365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1BD076-53A9-0746-8053-FD90A6CCF79C}" type="slidenum">
              <a:rPr lang="en-US" sz="1000" b="0">
                <a:solidFill>
                  <a:schemeClr val="bg1"/>
                </a:solidFill>
                <a:cs typeface="Arial" charset="0"/>
              </a:rPr>
              <a:pPr eaLnBrk="1" hangingPunct="1"/>
              <a:t>4</a:t>
            </a:fld>
            <a:endParaRPr lang="en-US" sz="1000" b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Subtitle 10"/>
          <p:cNvSpPr>
            <a:spLocks noGrp="1"/>
          </p:cNvSpPr>
          <p:nvPr>
            <p:ph idx="1"/>
          </p:nvPr>
        </p:nvSpPr>
        <p:spPr>
          <a:xfrm>
            <a:off x="457200" y="1298576"/>
            <a:ext cx="5357446" cy="449262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International project leadership coach</a:t>
            </a:r>
          </a:p>
          <a:p>
            <a:pPr>
              <a:defRPr/>
            </a:pP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20 </a:t>
            </a: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years hands-on experience </a:t>
            </a: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leading change </a:t>
            </a: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programmes of up to $</a:t>
            </a: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30m</a:t>
            </a:r>
            <a:endParaRPr lang="en-GB" sz="2000" dirty="0">
              <a:solidFill>
                <a:srgbClr val="404040"/>
              </a:solidFill>
              <a:latin typeface="+mj-lt"/>
              <a:ea typeface="+mj-ea"/>
              <a:cs typeface="Helvetica"/>
            </a:endParaRPr>
          </a:p>
          <a:p>
            <a:pPr>
              <a:defRPr/>
            </a:pP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Fully qualified coach and NLP Practitioner</a:t>
            </a:r>
          </a:p>
          <a:p>
            <a:pPr>
              <a:defRPr/>
            </a:pPr>
            <a:r>
              <a:rPr lang="en-GB" sz="2000" dirty="0">
                <a:solidFill>
                  <a:srgbClr val="404040"/>
                </a:solidFill>
                <a:latin typeface="+mj-lt"/>
                <a:cs typeface="Helvetica"/>
              </a:rPr>
              <a:t>PRINCE2 and MSP </a:t>
            </a:r>
            <a:r>
              <a:rPr lang="en-GB" sz="2000" dirty="0" smtClean="0">
                <a:solidFill>
                  <a:srgbClr val="404040"/>
                </a:solidFill>
                <a:latin typeface="+mj-lt"/>
                <a:cs typeface="Helvetica"/>
              </a:rPr>
              <a:t>Practitioner</a:t>
            </a:r>
            <a:endParaRPr lang="en-GB" sz="2000" dirty="0">
              <a:solidFill>
                <a:srgbClr val="404040"/>
              </a:solidFill>
              <a:latin typeface="+mj-lt"/>
              <a:ea typeface="+mj-ea"/>
              <a:cs typeface="Helvetica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Author of </a:t>
            </a:r>
            <a:r>
              <a:rPr lang="en-GB" sz="2000" i="1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The Power of Project Leadership </a:t>
            </a: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(now in 2</a:t>
            </a:r>
            <a:r>
              <a:rPr lang="en-GB" sz="2000" baseline="30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nd</a:t>
            </a:r>
            <a:r>
              <a:rPr lang="en-GB" sz="2000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 edition) </a:t>
            </a: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and </a:t>
            </a:r>
            <a:r>
              <a:rPr lang="en-GB" sz="2000" i="1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The Project Management Coaching </a:t>
            </a:r>
            <a:r>
              <a:rPr lang="en-GB" sz="2000" i="1" dirty="0" smtClean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Workbook.</a:t>
            </a:r>
            <a:endParaRPr lang="en-GB" sz="2000" dirty="0">
              <a:solidFill>
                <a:srgbClr val="404040"/>
              </a:solidFill>
              <a:latin typeface="+mj-lt"/>
              <a:ea typeface="+mj-ea"/>
              <a:cs typeface="Helvetica"/>
            </a:endParaRPr>
          </a:p>
          <a:p>
            <a:pPr eaLnBrk="1" hangingPunct="1">
              <a:defRPr/>
            </a:pPr>
            <a:endParaRPr lang="en-GB" sz="2000" dirty="0">
              <a:solidFill>
                <a:srgbClr val="404040"/>
              </a:solidFill>
              <a:latin typeface="+mj-lt"/>
              <a:ea typeface="+mj-ea"/>
              <a:cs typeface="Helvetica"/>
            </a:endParaRPr>
          </a:p>
          <a:p>
            <a:pPr eaLnBrk="1" hangingPunct="1">
              <a:defRPr/>
            </a:pPr>
            <a:r>
              <a:rPr lang="en-GB" sz="2000" dirty="0">
                <a:solidFill>
                  <a:srgbClr val="404040"/>
                </a:solidFill>
                <a:latin typeface="+mj-lt"/>
                <a:ea typeface="+mj-ea"/>
                <a:cs typeface="Helvetica"/>
              </a:rPr>
              <a:t>Visit Susanne’s website </a:t>
            </a:r>
            <a:r>
              <a:rPr lang="en-GB" sz="2000" dirty="0">
                <a:solidFill>
                  <a:schemeClr val="bg1">
                    <a:lumMod val="50000"/>
                  </a:schemeClr>
                </a:solidFill>
                <a:latin typeface="+mj-lt"/>
                <a:ea typeface="+mj-ea"/>
                <a:cs typeface="Helvetica"/>
                <a:hlinkClick r:id="rId3"/>
              </a:rPr>
              <a:t>http://www.susannemadsen.com</a:t>
            </a:r>
            <a:endParaRPr lang="en-US" sz="2000" dirty="0">
              <a:solidFill>
                <a:schemeClr val="bg1">
                  <a:lumMod val="50000"/>
                </a:schemeClr>
              </a:solidFill>
              <a:latin typeface="+mj-lt"/>
              <a:ea typeface="+mj-ea"/>
              <a:cs typeface="Helvetica"/>
            </a:endParaRPr>
          </a:p>
        </p:txBody>
      </p:sp>
      <p:pic>
        <p:nvPicPr>
          <p:cNvPr id="12" name="Picture 11" descr="Susanne crop copy2.jpg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713" y="769939"/>
            <a:ext cx="1878623" cy="2143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65" name="Picture 23" descr="Madsen 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531" y="4360864"/>
            <a:ext cx="1405304" cy="219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6" name="Title 1"/>
          <p:cNvSpPr txBox="1">
            <a:spLocks/>
          </p:cNvSpPr>
          <p:nvPr/>
        </p:nvSpPr>
        <p:spPr bwMode="auto">
          <a:xfrm>
            <a:off x="611066" y="188913"/>
            <a:ext cx="8229600" cy="679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0" tIns="0" rIns="0" bIns="0" anchor="b"/>
          <a:lstStyle>
            <a:lvl1pPr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sz="3200">
                <a:solidFill>
                  <a:srgbClr val="00264D"/>
                </a:solidFill>
              </a:rPr>
              <a:t>Susanne Madsen</a:t>
            </a:r>
          </a:p>
        </p:txBody>
      </p:sp>
    </p:spTree>
    <p:extLst>
      <p:ext uri="{BB962C8B-B14F-4D97-AF65-F5344CB8AC3E}">
        <p14:creationId xmlns:p14="http://schemas.microsoft.com/office/powerpoint/2010/main" val="57091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DDDDDD"/>
      </a:dk1>
      <a:lt1>
        <a:srgbClr val="FFFFFF"/>
      </a:lt1>
      <a:dk2>
        <a:srgbClr val="003366"/>
      </a:dk2>
      <a:lt2>
        <a:srgbClr val="000000"/>
      </a:lt2>
      <a:accent1>
        <a:srgbClr val="347BCA"/>
      </a:accent1>
      <a:accent2>
        <a:srgbClr val="00A000"/>
      </a:accent2>
      <a:accent3>
        <a:srgbClr val="FFFFFF"/>
      </a:accent3>
      <a:accent4>
        <a:srgbClr val="BDBDBD"/>
      </a:accent4>
      <a:accent5>
        <a:srgbClr val="AEBFE1"/>
      </a:accent5>
      <a:accent6>
        <a:srgbClr val="009100"/>
      </a:accent6>
      <a:hlink>
        <a:srgbClr val="CC00DC"/>
      </a:hlink>
      <a:folHlink>
        <a:srgbClr val="FAC80A"/>
      </a:folHlink>
    </a:clrScheme>
    <a:fontScheme name="1_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Default Design 1">
        <a:dk1>
          <a:srgbClr val="000000"/>
        </a:dk1>
        <a:lt1>
          <a:srgbClr val="DDDDDD"/>
        </a:lt1>
        <a:dk2>
          <a:srgbClr val="00367C"/>
        </a:dk2>
        <a:lt2>
          <a:srgbClr val="FFFFFF"/>
        </a:lt2>
        <a:accent1>
          <a:srgbClr val="347BCA"/>
        </a:accent1>
        <a:accent2>
          <a:srgbClr val="00A000"/>
        </a:accent2>
        <a:accent3>
          <a:srgbClr val="AAAEBF"/>
        </a:accent3>
        <a:accent4>
          <a:srgbClr val="BDBDBD"/>
        </a:accent4>
        <a:accent5>
          <a:srgbClr val="AEBFE1"/>
        </a:accent5>
        <a:accent6>
          <a:srgbClr val="009100"/>
        </a:accent6>
        <a:hlink>
          <a:srgbClr val="CC00DC"/>
        </a:hlink>
        <a:folHlink>
          <a:srgbClr val="FAC80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DDDDDD"/>
        </a:dk1>
        <a:lt1>
          <a:srgbClr val="FFFFFF"/>
        </a:lt1>
        <a:dk2>
          <a:srgbClr val="003366"/>
        </a:dk2>
        <a:lt2>
          <a:srgbClr val="000000"/>
        </a:lt2>
        <a:accent1>
          <a:srgbClr val="347BCA"/>
        </a:accent1>
        <a:accent2>
          <a:srgbClr val="00A000"/>
        </a:accent2>
        <a:accent3>
          <a:srgbClr val="FFFFFF"/>
        </a:accent3>
        <a:accent4>
          <a:srgbClr val="BDBDBD"/>
        </a:accent4>
        <a:accent5>
          <a:srgbClr val="AEBFE1"/>
        </a:accent5>
        <a:accent6>
          <a:srgbClr val="009100"/>
        </a:accent6>
        <a:hlink>
          <a:srgbClr val="CC00DC"/>
        </a:hlink>
        <a:folHlink>
          <a:srgbClr val="FAC8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339</Words>
  <Application>Microsoft Macintosh PowerPoint</Application>
  <PresentationFormat>On-screen Show (4:3)</PresentationFormat>
  <Paragraphs>89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Manager/>
  <Company>Susanne Madsen International Ltd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Product Breakdown Structure</dc:title>
  <dc:subject/>
  <dc:creator>Susanne Madsen</dc:creator>
  <cp:keywords/>
  <dc:description>www.susannemadsen.com_x000d_www.powerofprojectleadership.com</dc:description>
  <cp:lastModifiedBy>susanne madsen</cp:lastModifiedBy>
  <cp:revision>78</cp:revision>
  <dcterms:created xsi:type="dcterms:W3CDTF">2013-11-06T14:26:35Z</dcterms:created>
  <dcterms:modified xsi:type="dcterms:W3CDTF">2019-07-03T19:27:34Z</dcterms:modified>
  <cp:category/>
</cp:coreProperties>
</file>